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0F74E-498E-4817-8808-EBA6898B170A}" type="datetimeFigureOut">
              <a:rPr lang="de-DE" smtClean="0"/>
              <a:t>03.02.2021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80450-0D39-447B-BE9A-5F4784DDB8D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4441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0450-0D39-447B-BE9A-5F4784DDB8DC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904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0450-0D39-447B-BE9A-5F4784DDB8DC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0397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3FC-3A29-4335-AE92-E05ACA753646}" type="datetimeFigureOut">
              <a:rPr lang="de-DE" smtClean="0"/>
              <a:t>03.02.2021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8380-5DDE-43C4-9D9A-2F897285C5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296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3FC-3A29-4335-AE92-E05ACA753646}" type="datetimeFigureOut">
              <a:rPr lang="de-DE" smtClean="0"/>
              <a:t>03.02.2021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8380-5DDE-43C4-9D9A-2F897285C5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57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3FC-3A29-4335-AE92-E05ACA753646}" type="datetimeFigureOut">
              <a:rPr lang="de-DE" smtClean="0"/>
              <a:t>03.02.2021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8380-5DDE-43C4-9D9A-2F897285C5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794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3FC-3A29-4335-AE92-E05ACA753646}" type="datetimeFigureOut">
              <a:rPr lang="de-DE" smtClean="0"/>
              <a:t>03.02.2021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8380-5DDE-43C4-9D9A-2F897285C5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98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3FC-3A29-4335-AE92-E05ACA753646}" type="datetimeFigureOut">
              <a:rPr lang="de-DE" smtClean="0"/>
              <a:t>03.02.2021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8380-5DDE-43C4-9D9A-2F897285C5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580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3FC-3A29-4335-AE92-E05ACA753646}" type="datetimeFigureOut">
              <a:rPr lang="de-DE" smtClean="0"/>
              <a:t>03.02.2021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8380-5DDE-43C4-9D9A-2F897285C5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748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3FC-3A29-4335-AE92-E05ACA753646}" type="datetimeFigureOut">
              <a:rPr lang="de-DE" smtClean="0"/>
              <a:t>03.02.2021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8380-5DDE-43C4-9D9A-2F897285C5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726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3FC-3A29-4335-AE92-E05ACA753646}" type="datetimeFigureOut">
              <a:rPr lang="de-DE" smtClean="0"/>
              <a:t>03.02.2021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8380-5DDE-43C4-9D9A-2F897285C5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918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3FC-3A29-4335-AE92-E05ACA753646}" type="datetimeFigureOut">
              <a:rPr lang="de-DE" smtClean="0"/>
              <a:t>03.02.2021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8380-5DDE-43C4-9D9A-2F897285C5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297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3FC-3A29-4335-AE92-E05ACA753646}" type="datetimeFigureOut">
              <a:rPr lang="de-DE" smtClean="0"/>
              <a:t>03.02.2021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8380-5DDE-43C4-9D9A-2F897285C5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800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3FC-3A29-4335-AE92-E05ACA753646}" type="datetimeFigureOut">
              <a:rPr lang="de-DE" smtClean="0"/>
              <a:t>03.02.2021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8380-5DDE-43C4-9D9A-2F897285C5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177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C23FC-3A29-4335-AE92-E05ACA753646}" type="datetimeFigureOut">
              <a:rPr lang="de-DE" smtClean="0"/>
              <a:t>03.02.2021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F8380-5DDE-43C4-9D9A-2F897285C5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340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4400" dirty="0">
                <a:solidFill>
                  <a:prstClr val="black"/>
                </a:solidFill>
                <a:ea typeface="+mj-ea"/>
                <a:cs typeface="+mj-cs"/>
              </a:rPr>
              <a:t>WPU I Unterricht </a:t>
            </a:r>
            <a:r>
              <a:rPr lang="de-DE" sz="4400" dirty="0" smtClean="0">
                <a:solidFill>
                  <a:prstClr val="black"/>
                </a:solidFill>
                <a:ea typeface="+mj-ea"/>
                <a:cs typeface="+mj-cs"/>
              </a:rPr>
              <a:t>ab Klasse </a:t>
            </a:r>
            <a:r>
              <a:rPr lang="de-DE" sz="4400" dirty="0">
                <a:solidFill>
                  <a:prstClr val="black"/>
                </a:solidFill>
                <a:ea typeface="+mj-ea"/>
                <a:cs typeface="+mj-cs"/>
              </a:rPr>
              <a:t>7 im Schuljahr </a:t>
            </a:r>
            <a:r>
              <a:rPr lang="de-DE" sz="4400" dirty="0" smtClean="0">
                <a:solidFill>
                  <a:prstClr val="black"/>
                </a:solidFill>
                <a:ea typeface="+mj-ea"/>
                <a:cs typeface="+mj-cs"/>
              </a:rPr>
              <a:t>2021/22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7" y="1052736"/>
            <a:ext cx="6904037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937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Ausgangssituation: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2800" dirty="0"/>
              <a:t>Im Schuljahr </a:t>
            </a:r>
            <a:r>
              <a:rPr lang="de-DE" sz="2800" dirty="0" smtClean="0"/>
              <a:t>2021/22</a:t>
            </a:r>
            <a:endParaRPr lang="de-DE" sz="2800" dirty="0"/>
          </a:p>
          <a:p>
            <a:r>
              <a:rPr lang="de-DE" sz="2800" dirty="0"/>
              <a:t>wählen </a:t>
            </a:r>
            <a:r>
              <a:rPr lang="de-DE" sz="2800" dirty="0" smtClean="0"/>
              <a:t>voraussichtlich 54 </a:t>
            </a:r>
            <a:r>
              <a:rPr lang="de-DE" sz="2800" dirty="0"/>
              <a:t>Schülerinnen und Schüler der jetzigen 6.Klassen ihren Wahlpflichtunterricht (WPU I).</a:t>
            </a:r>
          </a:p>
          <a:p>
            <a:r>
              <a:rPr lang="de-DE" sz="2800" dirty="0"/>
              <a:t>Die einmal getroffene Wahl </a:t>
            </a:r>
            <a:r>
              <a:rPr lang="de-DE" sz="2800" b="1" dirty="0"/>
              <a:t>gilt für die Klassenstufen       7 bis 9 bzw.10. Ein späterer Wechsel ist nicht erlaubt.</a:t>
            </a:r>
          </a:p>
          <a:p>
            <a:r>
              <a:rPr lang="de-DE" sz="2800" dirty="0"/>
              <a:t>Der Wahlpflichtunterricht umfasst 4 Wochenstunden.</a:t>
            </a:r>
          </a:p>
          <a:p>
            <a:r>
              <a:rPr lang="de-DE" sz="2800" dirty="0"/>
              <a:t>Es besteht die Möglichkeit, aus 4 verschiedenen Angeboten eines auszuwählen.</a:t>
            </a:r>
          </a:p>
          <a:p>
            <a:r>
              <a:rPr lang="de-DE" sz="2800" dirty="0"/>
              <a:t>Bitte trefft eure Wunschreihenfolge sehr bewusst. Wir werden uns zwar bemühen, möglichst viele Erstwünsche zu erfüllen, aber es besteht </a:t>
            </a:r>
            <a:r>
              <a:rPr lang="de-DE" sz="2800" u="sng" dirty="0"/>
              <a:t>kein Anspruch auf die Realisierung des Erstwunsches</a:t>
            </a:r>
            <a:r>
              <a:rPr lang="de-DE" sz="2800" dirty="0"/>
              <a:t>!</a:t>
            </a:r>
          </a:p>
          <a:p>
            <a:endParaRPr lang="de-DE" sz="2800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027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Unsere Angebote für den Wahlpflichtunterricht WPU 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1. Ästhetische und künstlerische Bildung</a:t>
            </a:r>
          </a:p>
          <a:p>
            <a:endParaRPr lang="de-DE" dirty="0"/>
          </a:p>
          <a:p>
            <a:r>
              <a:rPr lang="de-DE" dirty="0"/>
              <a:t>2. Gesundheit und modernes Leben</a:t>
            </a:r>
          </a:p>
          <a:p>
            <a:endParaRPr lang="de-DE" dirty="0"/>
          </a:p>
          <a:p>
            <a:r>
              <a:rPr lang="de-DE" dirty="0"/>
              <a:t>3. </a:t>
            </a:r>
            <a:r>
              <a:rPr lang="de-DE" dirty="0" err="1"/>
              <a:t>AnNa</a:t>
            </a:r>
            <a:r>
              <a:rPr lang="de-DE" dirty="0"/>
              <a:t> (angewandte Naturwissenschaften)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4. Dänisch</a:t>
            </a:r>
          </a:p>
        </p:txBody>
      </p:sp>
    </p:spTree>
    <p:extLst>
      <p:ext uri="{BB962C8B-B14F-4D97-AF65-F5344CB8AC3E}">
        <p14:creationId xmlns:p14="http://schemas.microsoft.com/office/powerpoint/2010/main" val="1601563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6600" dirty="0"/>
              <a:t>Nähere Erläuterungen zu den einzelnen Angeboten</a:t>
            </a:r>
          </a:p>
        </p:txBody>
      </p:sp>
    </p:spTree>
    <p:extLst>
      <p:ext uri="{BB962C8B-B14F-4D97-AF65-F5344CB8AC3E}">
        <p14:creationId xmlns:p14="http://schemas.microsoft.com/office/powerpoint/2010/main" val="365085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1. Ästhetische und künstlerische Bildung: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DE" sz="36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dirty="0"/>
              <a:t>Du arbeitest gerne mit den </a:t>
            </a:r>
            <a:r>
              <a:rPr lang="de-DE" b="1" dirty="0"/>
              <a:t>Händen</a:t>
            </a:r>
            <a:r>
              <a:rPr lang="de-DE" dirty="0"/>
              <a:t>, magst </a:t>
            </a:r>
            <a:r>
              <a:rPr lang="de-DE" b="1" dirty="0"/>
              <a:t>zeichnen</a:t>
            </a:r>
            <a:r>
              <a:rPr lang="de-DE" dirty="0"/>
              <a:t>, </a:t>
            </a:r>
            <a:r>
              <a:rPr lang="de-DE" b="1" dirty="0"/>
              <a:t>basteln und werken.</a:t>
            </a:r>
          </a:p>
          <a:p>
            <a:pPr marL="0" indent="0">
              <a:buNone/>
            </a:pPr>
            <a:r>
              <a:rPr lang="de-DE" dirty="0"/>
              <a:t>Du kannst dir vorstellen, </a:t>
            </a:r>
            <a:r>
              <a:rPr lang="de-DE" b="1" dirty="0"/>
              <a:t>nähen, häkeln </a:t>
            </a:r>
            <a:r>
              <a:rPr lang="de-DE" dirty="0"/>
              <a:t>und </a:t>
            </a:r>
            <a:r>
              <a:rPr lang="de-DE" b="1" dirty="0"/>
              <a:t>stricken</a:t>
            </a:r>
            <a:r>
              <a:rPr lang="de-DE" dirty="0"/>
              <a:t> zu lernen. </a:t>
            </a:r>
            <a:endParaRPr lang="de-DE" b="1" dirty="0"/>
          </a:p>
          <a:p>
            <a:pPr marL="0" indent="0">
              <a:buNone/>
            </a:pPr>
            <a:r>
              <a:rPr lang="de-DE" dirty="0"/>
              <a:t>Du magst es, dich mit </a:t>
            </a:r>
            <a:r>
              <a:rPr lang="de-DE" b="1" dirty="0"/>
              <a:t>Musik, Singen</a:t>
            </a:r>
            <a:r>
              <a:rPr lang="de-DE" dirty="0"/>
              <a:t>, </a:t>
            </a:r>
            <a:r>
              <a:rPr lang="de-DE" b="1" dirty="0"/>
              <a:t>Theater</a:t>
            </a:r>
            <a:r>
              <a:rPr lang="de-DE" dirty="0"/>
              <a:t> und </a:t>
            </a:r>
            <a:r>
              <a:rPr lang="de-DE" b="1" dirty="0"/>
              <a:t>Tanz </a:t>
            </a:r>
            <a:r>
              <a:rPr lang="de-DE" dirty="0"/>
              <a:t>auszudrücken.</a:t>
            </a:r>
          </a:p>
          <a:p>
            <a:pPr marL="0" indent="0">
              <a:buNone/>
            </a:pPr>
            <a:r>
              <a:rPr lang="de-DE" dirty="0"/>
              <a:t>Kurzum: </a:t>
            </a:r>
            <a:r>
              <a:rPr lang="de-DE" b="1" dirty="0"/>
              <a:t>Du bist gerne kreativ</a:t>
            </a:r>
            <a:r>
              <a:rPr lang="de-DE" dirty="0"/>
              <a:t>, dann ist dies ein Angebot, das für dich passen könnte.</a:t>
            </a:r>
          </a:p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7461"/>
                    </a14:imgEffect>
                    <a14:imgEffect>
                      <a14:artisticPaintBrus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908720"/>
            <a:ext cx="1720428" cy="172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1959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291" y="404664"/>
            <a:ext cx="2523709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de-DE" sz="3200" dirty="0">
                <a:solidFill>
                  <a:prstClr val="black"/>
                </a:solidFill>
                <a:ea typeface="+mn-ea"/>
                <a:cs typeface="+mn-cs"/>
              </a:rPr>
              <a:t>2. Gesundheit und modernes Leben</a:t>
            </a:r>
            <a:br>
              <a:rPr lang="de-DE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Du magst gerne viel </a:t>
            </a:r>
            <a:r>
              <a:rPr lang="de-DE" sz="2400" b="1" dirty="0"/>
              <a:t>Sport treiben </a:t>
            </a:r>
            <a:r>
              <a:rPr lang="de-DE" sz="2400" dirty="0"/>
              <a:t>und es darf auch gerne mal anstrengend sein.</a:t>
            </a:r>
          </a:p>
          <a:p>
            <a:pPr marL="0" indent="0">
              <a:buNone/>
            </a:pPr>
            <a:r>
              <a:rPr lang="de-DE" sz="2400" dirty="0"/>
              <a:t>Du interessierst dich für eine </a:t>
            </a:r>
            <a:r>
              <a:rPr lang="de-DE" sz="2400" b="1" dirty="0"/>
              <a:t>gesunde, nachhaltige Lebensführung </a:t>
            </a:r>
            <a:r>
              <a:rPr lang="de-DE" sz="2400" dirty="0"/>
              <a:t>und möchtest auch lernen, dich </a:t>
            </a:r>
            <a:r>
              <a:rPr lang="de-DE" sz="2400" b="1" dirty="0"/>
              <a:t>selbst</a:t>
            </a:r>
            <a:r>
              <a:rPr lang="de-DE" sz="2400" dirty="0"/>
              <a:t> zu </a:t>
            </a:r>
            <a:r>
              <a:rPr lang="de-DE" sz="2400" b="1" dirty="0"/>
              <a:t>versorgen, </a:t>
            </a:r>
            <a:r>
              <a:rPr lang="de-DE" sz="2400" dirty="0"/>
              <a:t>zum Beispiel durch Gemüse aus dem eigenen Garten.</a:t>
            </a:r>
          </a:p>
          <a:p>
            <a:pPr marL="0" indent="0">
              <a:buNone/>
            </a:pPr>
            <a:r>
              <a:rPr lang="de-DE" sz="2400" dirty="0"/>
              <a:t>Du willst nicht nur Nachrichten verschicken können, sondern lernen, was </a:t>
            </a:r>
            <a:r>
              <a:rPr lang="de-DE" sz="2400" b="1" dirty="0"/>
              <a:t>mit den modernen Medien </a:t>
            </a:r>
            <a:r>
              <a:rPr lang="de-DE" sz="2400" dirty="0"/>
              <a:t>wirklich alles</a:t>
            </a:r>
            <a:r>
              <a:rPr lang="de-DE" sz="2400" b="1" dirty="0"/>
              <a:t> möglich </a:t>
            </a:r>
            <a:r>
              <a:rPr lang="de-DE" sz="2400" dirty="0"/>
              <a:t>ist. Du möchtest die Bedienung </a:t>
            </a:r>
            <a:r>
              <a:rPr lang="de-DE" sz="2400" b="1" dirty="0"/>
              <a:t>verschiedener Programme </a:t>
            </a:r>
            <a:r>
              <a:rPr lang="de-DE" sz="2400" dirty="0"/>
              <a:t>lernen und auch die Augen vor den </a:t>
            </a:r>
            <a:r>
              <a:rPr lang="de-DE" sz="2400" b="1" dirty="0"/>
              <a:t>Gefahren der Medien </a:t>
            </a:r>
            <a:r>
              <a:rPr lang="de-DE" sz="2400" dirty="0"/>
              <a:t>nicht verschließen?</a:t>
            </a:r>
          </a:p>
          <a:p>
            <a:pPr marL="0" indent="0">
              <a:buNone/>
            </a:pPr>
            <a:r>
              <a:rPr lang="de-DE" sz="2400" dirty="0"/>
              <a:t>Dann passt dieses Angebot zu dir.</a:t>
            </a:r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760000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  <a:ea typeface="+mn-ea"/>
                <a:cs typeface="+mn-cs"/>
              </a:rPr>
              <a:t>3. Anna 7 – Angewandte Naturwissenschaften</a:t>
            </a:r>
            <a:br>
              <a:rPr lang="de-DE" sz="2800" dirty="0">
                <a:solidFill>
                  <a:prstClr val="black"/>
                </a:solidFill>
                <a:ea typeface="+mn-ea"/>
                <a:cs typeface="+mn-cs"/>
              </a:rPr>
            </a:b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3000" dirty="0"/>
              <a:t>Du bist ein </a:t>
            </a:r>
            <a:r>
              <a:rPr lang="de-DE" sz="3000" b="1" dirty="0"/>
              <a:t>Forscher-, Erfinder- und Bastlertyp</a:t>
            </a:r>
            <a:r>
              <a:rPr lang="de-DE" sz="3000" dirty="0"/>
              <a:t>.</a:t>
            </a:r>
          </a:p>
          <a:p>
            <a:pPr marL="0" indent="0">
              <a:buNone/>
            </a:pPr>
            <a:r>
              <a:rPr lang="de-DE" sz="3000" dirty="0"/>
              <a:t>Du hast </a:t>
            </a:r>
            <a:r>
              <a:rPr lang="de-DE" sz="3000" b="1" dirty="0"/>
              <a:t>Ideen</a:t>
            </a:r>
            <a:r>
              <a:rPr lang="de-DE" sz="3000" dirty="0"/>
              <a:t> und probierst gerne etwas </a:t>
            </a:r>
            <a:r>
              <a:rPr lang="de-DE" sz="3000" b="1" dirty="0"/>
              <a:t>Neues</a:t>
            </a:r>
            <a:r>
              <a:rPr lang="de-DE" sz="3000" dirty="0"/>
              <a:t> aus.</a:t>
            </a:r>
          </a:p>
          <a:p>
            <a:pPr marL="0" indent="0">
              <a:buNone/>
            </a:pPr>
            <a:r>
              <a:rPr lang="de-DE" sz="3000" dirty="0"/>
              <a:t>Du </a:t>
            </a:r>
            <a:r>
              <a:rPr lang="de-DE" sz="3000" b="1" dirty="0"/>
              <a:t>baust</a:t>
            </a:r>
            <a:r>
              <a:rPr lang="de-DE" sz="3000" dirty="0"/>
              <a:t> gerne Dinge.</a:t>
            </a:r>
          </a:p>
          <a:p>
            <a:pPr marL="0" indent="0">
              <a:buNone/>
            </a:pPr>
            <a:r>
              <a:rPr lang="de-DE" sz="3000" dirty="0"/>
              <a:t>Dich interessieren </a:t>
            </a:r>
            <a:r>
              <a:rPr lang="de-DE" sz="3000" b="1" dirty="0"/>
              <a:t>Natur und Technik</a:t>
            </a:r>
            <a:r>
              <a:rPr lang="de-DE" sz="3000" dirty="0"/>
              <a:t> (Tiere, Pflanzen und Maschinen)</a:t>
            </a:r>
            <a:r>
              <a:rPr lang="de-DE" sz="3000" b="1" dirty="0"/>
              <a:t> .</a:t>
            </a:r>
          </a:p>
          <a:p>
            <a:pPr marL="0" indent="0">
              <a:buNone/>
            </a:pPr>
            <a:endParaRPr lang="de-DE" sz="3000" dirty="0"/>
          </a:p>
          <a:p>
            <a:pPr marL="0" indent="0">
              <a:buNone/>
            </a:pPr>
            <a:r>
              <a:rPr lang="de-DE" sz="3000" dirty="0"/>
              <a:t>Dann passt dieses Angebot zu Dir.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836712"/>
            <a:ext cx="3693472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030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/>
              <a:t>4. Dänisch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/>
              <a:t>Es gefällt dir, eine neue Sprache zu lernen (dazu gehören natürlich auch Vokabeln ;-)).</a:t>
            </a:r>
          </a:p>
          <a:p>
            <a:pPr marL="0" indent="0">
              <a:buNone/>
            </a:pPr>
            <a:r>
              <a:rPr lang="de-DE" sz="2000" dirty="0"/>
              <a:t>Du magst gerne verreisen und dich dabei in deinem Reiseland mit den Menschen in ihrer Sprache unterhalten können.</a:t>
            </a:r>
          </a:p>
          <a:p>
            <a:pPr marL="0" indent="0">
              <a:buNone/>
            </a:pPr>
            <a:r>
              <a:rPr lang="de-DE" sz="2000" dirty="0"/>
              <a:t>Dich interessieren </a:t>
            </a:r>
            <a:r>
              <a:rPr lang="de-DE" sz="2000" b="1" dirty="0"/>
              <a:t>andere Länder und ihre Sitten</a:t>
            </a:r>
            <a:r>
              <a:rPr lang="de-DE" sz="2000" dirty="0"/>
              <a:t>. </a:t>
            </a:r>
          </a:p>
          <a:p>
            <a:pPr marL="0" indent="0">
              <a:buNone/>
            </a:pPr>
            <a:r>
              <a:rPr lang="de-DE" sz="2000" dirty="0"/>
              <a:t>Du möchtest Schüler und Schülerinnen aus Dänemark kennenlernen und auch mal eine dänische Schule anschauen.</a:t>
            </a:r>
          </a:p>
          <a:p>
            <a:pPr marL="0" indent="0">
              <a:buNone/>
            </a:pPr>
            <a:r>
              <a:rPr lang="de-DE" sz="2000" dirty="0"/>
              <a:t>Du könntest dir vorstellen, später vielleicht in unserem Nachbarland zu arbeiten oder einen </a:t>
            </a:r>
            <a:r>
              <a:rPr lang="de-DE" sz="2000" b="1" dirty="0"/>
              <a:t>Beruf</a:t>
            </a:r>
            <a:r>
              <a:rPr lang="de-DE" sz="2000" dirty="0"/>
              <a:t> zu ergreifen, bei dem das Sprechen verschiedener Sprachen nützlich ist, z.B. in einem </a:t>
            </a:r>
            <a:r>
              <a:rPr lang="de-DE" sz="2000" b="1" dirty="0"/>
              <a:t>Hotel</a:t>
            </a:r>
            <a:r>
              <a:rPr lang="de-DE" sz="2000" dirty="0"/>
              <a:t>.</a:t>
            </a:r>
          </a:p>
          <a:p>
            <a:pPr marL="0" indent="0">
              <a:buNone/>
            </a:pPr>
            <a:r>
              <a:rPr lang="de-DE" sz="2000" dirty="0"/>
              <a:t>Dann könnte dieses Angebot das Richtige für dich sein.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6632"/>
            <a:ext cx="158417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476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331640" y="116632"/>
            <a:ext cx="7223124" cy="6461124"/>
            <a:chOff x="839" y="118"/>
            <a:chExt cx="4550" cy="4070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839" y="119"/>
              <a:ext cx="4309" cy="4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1311" y="2641"/>
              <a:ext cx="304" cy="252"/>
              <a:chOff x="1311" y="2641"/>
              <a:chExt cx="304" cy="252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11" y="2641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11" y="2641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839" y="118"/>
              <a:ext cx="371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Wahlpflichtunterricht WPU I des 7. Jahrgangs im Schuljahr </a:t>
              </a: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2021/22 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2475" y="118"/>
              <a:ext cx="10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3188" y="136"/>
              <a:ext cx="63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3599" y="11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4752" y="118"/>
              <a:ext cx="10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839" y="260"/>
              <a:ext cx="3913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1132" y="278"/>
              <a:ext cx="103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1132" y="485"/>
              <a:ext cx="25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1311" y="485"/>
              <a:ext cx="407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Name des Schülers/der Schülerin: ______________________________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5137" y="485"/>
              <a:ext cx="103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1132" y="694"/>
              <a:ext cx="25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1311" y="694"/>
              <a:ext cx="1769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Klasse:___________________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2934" y="694"/>
              <a:ext cx="103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1308" y="875"/>
              <a:ext cx="1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1311" y="902"/>
              <a:ext cx="182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Folgende Kurse werden angeboten: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4"/>
            <p:cNvSpPr>
              <a:spLocks noChangeArrowheads="1"/>
            </p:cNvSpPr>
            <p:nvPr/>
          </p:nvSpPr>
          <p:spPr bwMode="auto">
            <a:xfrm>
              <a:off x="3013" y="902"/>
              <a:ext cx="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5"/>
            <p:cNvSpPr>
              <a:spLocks noChangeArrowheads="1"/>
            </p:cNvSpPr>
            <p:nvPr/>
          </p:nvSpPr>
          <p:spPr bwMode="auto">
            <a:xfrm>
              <a:off x="1311" y="1009"/>
              <a:ext cx="167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>
              <a:off x="1308" y="1090"/>
              <a:ext cx="12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1366" y="1090"/>
              <a:ext cx="11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. 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8"/>
            <p:cNvSpPr>
              <a:spLocks noChangeArrowheads="1"/>
            </p:cNvSpPr>
            <p:nvPr/>
          </p:nvSpPr>
          <p:spPr bwMode="auto">
            <a:xfrm>
              <a:off x="1421" y="1090"/>
              <a:ext cx="152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Ästhetische und künstlerische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2828" y="1090"/>
              <a:ext cx="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2711" y="1085"/>
              <a:ext cx="32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Bildung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3152" y="109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2"/>
            <p:cNvSpPr>
              <a:spLocks noChangeArrowheads="1"/>
            </p:cNvSpPr>
            <p:nvPr/>
          </p:nvSpPr>
          <p:spPr bwMode="auto">
            <a:xfrm>
              <a:off x="3233" y="1090"/>
              <a:ext cx="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3"/>
            <p:cNvSpPr>
              <a:spLocks noChangeArrowheads="1"/>
            </p:cNvSpPr>
            <p:nvPr/>
          </p:nvSpPr>
          <p:spPr bwMode="auto">
            <a:xfrm>
              <a:off x="1308" y="1280"/>
              <a:ext cx="143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de-DE" altLang="de-DE" sz="1300" b="1" dirty="0">
                  <a:solidFill>
                    <a:srgbClr val="000000"/>
                  </a:solidFill>
                  <a:latin typeface="Calibri" pitchFamily="34" charset="0"/>
                </a:rPr>
                <a:t>b</a:t>
              </a:r>
              <a:r>
                <a:rPr kumimoji="0" lang="de-DE" altLang="de-DE" sz="13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r>
                <a:rPr lang="de-DE" altLang="de-DE" sz="1200" dirty="0">
                  <a:solidFill>
                    <a:srgbClr val="000000"/>
                  </a:solidFill>
                  <a:latin typeface="Calibri" pitchFamily="34" charset="0"/>
                </a:rPr>
                <a:t>Gesundheit und modernes Leben </a:t>
              </a:r>
              <a:endParaRPr kumimoji="0" lang="de-DE" alt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48" name="Rectangle 34"/>
            <p:cNvSpPr>
              <a:spLocks noChangeArrowheads="1"/>
            </p:cNvSpPr>
            <p:nvPr/>
          </p:nvSpPr>
          <p:spPr bwMode="auto">
            <a:xfrm>
              <a:off x="3154" y="1296"/>
              <a:ext cx="17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.      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" name="Rectangle 35"/>
            <p:cNvSpPr>
              <a:spLocks noChangeArrowheads="1"/>
            </p:cNvSpPr>
            <p:nvPr/>
          </p:nvSpPr>
          <p:spPr bwMode="auto">
            <a:xfrm>
              <a:off x="1822" y="1280"/>
              <a:ext cx="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" name="Rectangle 36"/>
            <p:cNvSpPr>
              <a:spLocks noChangeArrowheads="1"/>
            </p:cNvSpPr>
            <p:nvPr/>
          </p:nvSpPr>
          <p:spPr bwMode="auto">
            <a:xfrm>
              <a:off x="1308" y="1469"/>
              <a:ext cx="11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" name="Rectangle 37"/>
            <p:cNvSpPr>
              <a:spLocks noChangeArrowheads="1"/>
            </p:cNvSpPr>
            <p:nvPr/>
          </p:nvSpPr>
          <p:spPr bwMode="auto">
            <a:xfrm>
              <a:off x="1357" y="1469"/>
              <a:ext cx="5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. 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Rectangle 38"/>
            <p:cNvSpPr>
              <a:spLocks noChangeArrowheads="1"/>
            </p:cNvSpPr>
            <p:nvPr/>
          </p:nvSpPr>
          <p:spPr bwMode="auto">
            <a:xfrm>
              <a:off x="3005" y="1469"/>
              <a:ext cx="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Rectangle 39"/>
            <p:cNvSpPr>
              <a:spLocks noChangeArrowheads="1"/>
            </p:cNvSpPr>
            <p:nvPr/>
          </p:nvSpPr>
          <p:spPr bwMode="auto">
            <a:xfrm>
              <a:off x="1308" y="1658"/>
              <a:ext cx="12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Rectangle 40"/>
            <p:cNvSpPr>
              <a:spLocks noChangeArrowheads="1"/>
            </p:cNvSpPr>
            <p:nvPr/>
          </p:nvSpPr>
          <p:spPr bwMode="auto">
            <a:xfrm>
              <a:off x="1371" y="1658"/>
              <a:ext cx="11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.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Rectangle 41"/>
            <p:cNvSpPr>
              <a:spLocks noChangeArrowheads="1"/>
            </p:cNvSpPr>
            <p:nvPr/>
          </p:nvSpPr>
          <p:spPr bwMode="auto">
            <a:xfrm>
              <a:off x="1407" y="1494"/>
              <a:ext cx="211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Anna 7, angewandte Naturwissenschaften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Rectangle 42"/>
            <p:cNvSpPr>
              <a:spLocks noChangeArrowheads="1"/>
            </p:cNvSpPr>
            <p:nvPr/>
          </p:nvSpPr>
          <p:spPr bwMode="auto">
            <a:xfrm>
              <a:off x="1409" y="1658"/>
              <a:ext cx="8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kumimoji="0" lang="de-DE" altLang="de-DE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</a:t>
              </a:r>
              <a:r>
                <a:rPr lang="de-DE" altLang="de-DE" sz="1200" dirty="0">
                  <a:solidFill>
                    <a:srgbClr val="000000"/>
                  </a:solidFill>
                  <a:latin typeface="+mn-lt"/>
                </a:rPr>
                <a:t>Dänisch </a:t>
              </a:r>
              <a:endParaRPr lang="de-DE" altLang="de-DE" sz="1200" dirty="0">
                <a:solidFill>
                  <a:prstClr val="black"/>
                </a:solidFill>
                <a:latin typeface="+mn-lt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alt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58" name="Rectangle 43"/>
            <p:cNvSpPr>
              <a:spLocks noChangeArrowheads="1"/>
            </p:cNvSpPr>
            <p:nvPr/>
          </p:nvSpPr>
          <p:spPr bwMode="auto">
            <a:xfrm>
              <a:off x="3782" y="1658"/>
              <a:ext cx="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Rectangle 44"/>
            <p:cNvSpPr>
              <a:spLocks noChangeArrowheads="1"/>
            </p:cNvSpPr>
            <p:nvPr/>
          </p:nvSpPr>
          <p:spPr bwMode="auto">
            <a:xfrm>
              <a:off x="1250" y="1847"/>
              <a:ext cx="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" name="Rectangle 45"/>
            <p:cNvSpPr>
              <a:spLocks noChangeArrowheads="1"/>
            </p:cNvSpPr>
            <p:nvPr/>
          </p:nvSpPr>
          <p:spPr bwMode="auto">
            <a:xfrm>
              <a:off x="1276" y="1847"/>
              <a:ext cx="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1" name="Rectangle 46"/>
            <p:cNvSpPr>
              <a:spLocks noChangeArrowheads="1"/>
            </p:cNvSpPr>
            <p:nvPr/>
          </p:nvSpPr>
          <p:spPr bwMode="auto">
            <a:xfrm>
              <a:off x="1250" y="2036"/>
              <a:ext cx="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2" name="Rectangle 47"/>
            <p:cNvSpPr>
              <a:spLocks noChangeArrowheads="1"/>
            </p:cNvSpPr>
            <p:nvPr/>
          </p:nvSpPr>
          <p:spPr bwMode="auto">
            <a:xfrm>
              <a:off x="1276" y="2036"/>
              <a:ext cx="408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Schreibe nun die Buchstaben, die vor den Kursen stehen, in der Reihenfolge in die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3" name="Rectangle 48"/>
            <p:cNvSpPr>
              <a:spLocks noChangeArrowheads="1"/>
            </p:cNvSpPr>
            <p:nvPr/>
          </p:nvSpPr>
          <p:spPr bwMode="auto">
            <a:xfrm>
              <a:off x="5156" y="2036"/>
              <a:ext cx="19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4" name="Rectangle 49"/>
            <p:cNvSpPr>
              <a:spLocks noChangeArrowheads="1"/>
            </p:cNvSpPr>
            <p:nvPr/>
          </p:nvSpPr>
          <p:spPr bwMode="auto">
            <a:xfrm>
              <a:off x="5287" y="2036"/>
              <a:ext cx="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5" name="Rectangle 50"/>
            <p:cNvSpPr>
              <a:spLocks noChangeArrowheads="1"/>
            </p:cNvSpPr>
            <p:nvPr/>
          </p:nvSpPr>
          <p:spPr bwMode="auto">
            <a:xfrm>
              <a:off x="1250" y="2225"/>
              <a:ext cx="1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6" name="Rectangle 51"/>
            <p:cNvSpPr>
              <a:spLocks noChangeArrowheads="1"/>
            </p:cNvSpPr>
            <p:nvPr/>
          </p:nvSpPr>
          <p:spPr bwMode="auto">
            <a:xfrm>
              <a:off x="1302" y="2225"/>
              <a:ext cx="226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Kästchen, wie du sie am liebsten besuchen w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7" name="Rectangle 52"/>
            <p:cNvSpPr>
              <a:spLocks noChangeArrowheads="1"/>
            </p:cNvSpPr>
            <p:nvPr/>
          </p:nvSpPr>
          <p:spPr bwMode="auto">
            <a:xfrm>
              <a:off x="3219" y="2225"/>
              <a:ext cx="63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ürdest</a:t>
              </a:r>
              <a:r>
                <a:rPr kumimoji="0" lang="de-DE" altLang="de-DE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. 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" name="Rectangle 53"/>
            <p:cNvSpPr>
              <a:spLocks noChangeArrowheads="1"/>
            </p:cNvSpPr>
            <p:nvPr/>
          </p:nvSpPr>
          <p:spPr bwMode="auto">
            <a:xfrm>
              <a:off x="3782" y="2225"/>
              <a:ext cx="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Rectangle 54"/>
            <p:cNvSpPr>
              <a:spLocks noChangeArrowheads="1"/>
            </p:cNvSpPr>
            <p:nvPr/>
          </p:nvSpPr>
          <p:spPr bwMode="auto">
            <a:xfrm>
              <a:off x="1250" y="2414"/>
              <a:ext cx="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Rectangle 55"/>
            <p:cNvSpPr>
              <a:spLocks noChangeArrowheads="1"/>
            </p:cNvSpPr>
            <p:nvPr/>
          </p:nvSpPr>
          <p:spPr bwMode="auto">
            <a:xfrm>
              <a:off x="839" y="2603"/>
              <a:ext cx="1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1" name="Rectangle 56"/>
            <p:cNvSpPr>
              <a:spLocks noChangeArrowheads="1"/>
            </p:cNvSpPr>
            <p:nvPr/>
          </p:nvSpPr>
          <p:spPr bwMode="auto">
            <a:xfrm>
              <a:off x="1291" y="2603"/>
              <a:ext cx="1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2" name="Rectangle 57"/>
            <p:cNvSpPr>
              <a:spLocks noChangeArrowheads="1"/>
            </p:cNvSpPr>
            <p:nvPr/>
          </p:nvSpPr>
          <p:spPr bwMode="auto">
            <a:xfrm>
              <a:off x="1311" y="2603"/>
              <a:ext cx="1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3" name="Rectangle 58"/>
            <p:cNvSpPr>
              <a:spLocks noChangeArrowheads="1"/>
            </p:cNvSpPr>
            <p:nvPr/>
          </p:nvSpPr>
          <p:spPr bwMode="auto">
            <a:xfrm>
              <a:off x="839" y="2831"/>
              <a:ext cx="1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Rectangle 59"/>
            <p:cNvSpPr>
              <a:spLocks noChangeArrowheads="1"/>
            </p:cNvSpPr>
            <p:nvPr/>
          </p:nvSpPr>
          <p:spPr bwMode="auto">
            <a:xfrm>
              <a:off x="839" y="3057"/>
              <a:ext cx="1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5" name="Rectangle 60"/>
            <p:cNvSpPr>
              <a:spLocks noChangeArrowheads="1"/>
            </p:cNvSpPr>
            <p:nvPr/>
          </p:nvSpPr>
          <p:spPr bwMode="auto">
            <a:xfrm>
              <a:off x="1291" y="3057"/>
              <a:ext cx="1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Rectangle 61"/>
            <p:cNvSpPr>
              <a:spLocks noChangeArrowheads="1"/>
            </p:cNvSpPr>
            <p:nvPr/>
          </p:nvSpPr>
          <p:spPr bwMode="auto">
            <a:xfrm>
              <a:off x="1425" y="3057"/>
              <a:ext cx="1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7" name="Rectangle 62"/>
            <p:cNvSpPr>
              <a:spLocks noChangeArrowheads="1"/>
            </p:cNvSpPr>
            <p:nvPr/>
          </p:nvSpPr>
          <p:spPr bwMode="auto">
            <a:xfrm>
              <a:off x="1718" y="3057"/>
              <a:ext cx="1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Rectangle 63"/>
            <p:cNvSpPr>
              <a:spLocks noChangeArrowheads="1"/>
            </p:cNvSpPr>
            <p:nvPr/>
          </p:nvSpPr>
          <p:spPr bwMode="auto">
            <a:xfrm>
              <a:off x="1752" y="3057"/>
              <a:ext cx="324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……………………………………………………………………………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9" name="Rectangle 64"/>
            <p:cNvSpPr>
              <a:spLocks noChangeArrowheads="1"/>
            </p:cNvSpPr>
            <p:nvPr/>
          </p:nvSpPr>
          <p:spPr bwMode="auto">
            <a:xfrm>
              <a:off x="4737" y="3125"/>
              <a:ext cx="5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0" name="Rectangle 65"/>
            <p:cNvSpPr>
              <a:spLocks noChangeArrowheads="1"/>
            </p:cNvSpPr>
            <p:nvPr/>
          </p:nvSpPr>
          <p:spPr bwMode="auto">
            <a:xfrm>
              <a:off x="839" y="3284"/>
              <a:ext cx="1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1" name="Rectangle 66"/>
            <p:cNvSpPr>
              <a:spLocks noChangeArrowheads="1"/>
            </p:cNvSpPr>
            <p:nvPr/>
          </p:nvSpPr>
          <p:spPr bwMode="auto">
            <a:xfrm>
              <a:off x="1364" y="3284"/>
              <a:ext cx="44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    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2" name="Rectangle 67"/>
            <p:cNvSpPr>
              <a:spLocks noChangeArrowheads="1"/>
            </p:cNvSpPr>
            <p:nvPr/>
          </p:nvSpPr>
          <p:spPr bwMode="auto">
            <a:xfrm>
              <a:off x="1702" y="3284"/>
              <a:ext cx="44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    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3" name="Rectangle 68"/>
            <p:cNvSpPr>
              <a:spLocks noChangeArrowheads="1"/>
            </p:cNvSpPr>
            <p:nvPr/>
          </p:nvSpPr>
          <p:spPr bwMode="auto">
            <a:xfrm>
              <a:off x="2038" y="3284"/>
              <a:ext cx="209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Wir sind mit dieser Wahl einverstanden.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5" name="Rectangle 70"/>
            <p:cNvSpPr>
              <a:spLocks noChangeArrowheads="1"/>
            </p:cNvSpPr>
            <p:nvPr/>
          </p:nvSpPr>
          <p:spPr bwMode="auto">
            <a:xfrm>
              <a:off x="3181" y="3284"/>
              <a:ext cx="1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6" name="Rectangle 71"/>
            <p:cNvSpPr>
              <a:spLocks noChangeArrowheads="1"/>
            </p:cNvSpPr>
            <p:nvPr/>
          </p:nvSpPr>
          <p:spPr bwMode="auto">
            <a:xfrm>
              <a:off x="3005" y="333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7" name="Rectangle 72"/>
            <p:cNvSpPr>
              <a:spLocks noChangeArrowheads="1"/>
            </p:cNvSpPr>
            <p:nvPr/>
          </p:nvSpPr>
          <p:spPr bwMode="auto">
            <a:xfrm>
              <a:off x="4472" y="3284"/>
              <a:ext cx="1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8" name="Rectangle 73"/>
            <p:cNvSpPr>
              <a:spLocks noChangeArrowheads="1"/>
            </p:cNvSpPr>
            <p:nvPr/>
          </p:nvSpPr>
          <p:spPr bwMode="auto">
            <a:xfrm>
              <a:off x="839" y="3483"/>
              <a:ext cx="33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 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" name="Rectangle 74"/>
            <p:cNvSpPr>
              <a:spLocks noChangeArrowheads="1"/>
            </p:cNvSpPr>
            <p:nvPr/>
          </p:nvSpPr>
          <p:spPr bwMode="auto">
            <a:xfrm>
              <a:off x="1076" y="3483"/>
              <a:ext cx="26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0" name="Rectangle 75"/>
            <p:cNvSpPr>
              <a:spLocks noChangeArrowheads="1"/>
            </p:cNvSpPr>
            <p:nvPr/>
          </p:nvSpPr>
          <p:spPr bwMode="auto">
            <a:xfrm>
              <a:off x="1244" y="3483"/>
              <a:ext cx="1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1" name="Rectangle 76"/>
            <p:cNvSpPr>
              <a:spLocks noChangeArrowheads="1"/>
            </p:cNvSpPr>
            <p:nvPr/>
          </p:nvSpPr>
          <p:spPr bwMode="auto">
            <a:xfrm>
              <a:off x="1277" y="3510"/>
              <a:ext cx="108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Böklund,  _________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2" name="Rectangle 77"/>
            <p:cNvSpPr>
              <a:spLocks noChangeArrowheads="1"/>
            </p:cNvSpPr>
            <p:nvPr/>
          </p:nvSpPr>
          <p:spPr bwMode="auto">
            <a:xfrm>
              <a:off x="2265" y="3510"/>
              <a:ext cx="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3" name="Rectangle 78"/>
            <p:cNvSpPr>
              <a:spLocks noChangeArrowheads="1"/>
            </p:cNvSpPr>
            <p:nvPr/>
          </p:nvSpPr>
          <p:spPr bwMode="auto">
            <a:xfrm>
              <a:off x="839" y="3700"/>
              <a:ext cx="55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       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4" name="Rectangle 79"/>
            <p:cNvSpPr>
              <a:spLocks noChangeArrowheads="1"/>
            </p:cNvSpPr>
            <p:nvPr/>
          </p:nvSpPr>
          <p:spPr bwMode="auto">
            <a:xfrm>
              <a:off x="1278" y="3700"/>
              <a:ext cx="220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_______________                         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5" name="Rectangle 80"/>
            <p:cNvSpPr>
              <a:spLocks noChangeArrowheads="1"/>
            </p:cNvSpPr>
            <p:nvPr/>
          </p:nvSpPr>
          <p:spPr bwMode="auto">
            <a:xfrm>
              <a:off x="3269" y="3700"/>
              <a:ext cx="29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6" name="Rectangle 81"/>
            <p:cNvSpPr>
              <a:spLocks noChangeArrowheads="1"/>
            </p:cNvSpPr>
            <p:nvPr/>
          </p:nvSpPr>
          <p:spPr bwMode="auto">
            <a:xfrm>
              <a:off x="3470" y="3700"/>
              <a:ext cx="1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7" name="Rectangle 82"/>
            <p:cNvSpPr>
              <a:spLocks noChangeArrowheads="1"/>
            </p:cNvSpPr>
            <p:nvPr/>
          </p:nvSpPr>
          <p:spPr bwMode="auto">
            <a:xfrm>
              <a:off x="3504" y="3700"/>
              <a:ext cx="182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______________________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8" name="Rectangle 83"/>
            <p:cNvSpPr>
              <a:spLocks noChangeArrowheads="1"/>
            </p:cNvSpPr>
            <p:nvPr/>
          </p:nvSpPr>
          <p:spPr bwMode="auto">
            <a:xfrm>
              <a:off x="5137" y="3700"/>
              <a:ext cx="1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9" name="Rectangle 84"/>
            <p:cNvSpPr>
              <a:spLocks noChangeArrowheads="1"/>
            </p:cNvSpPr>
            <p:nvPr/>
          </p:nvSpPr>
          <p:spPr bwMode="auto">
            <a:xfrm>
              <a:off x="839" y="3865"/>
              <a:ext cx="1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0" name="Rectangle 85"/>
            <p:cNvSpPr>
              <a:spLocks noChangeArrowheads="1"/>
            </p:cNvSpPr>
            <p:nvPr/>
          </p:nvSpPr>
          <p:spPr bwMode="auto">
            <a:xfrm>
              <a:off x="1132" y="3865"/>
              <a:ext cx="22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1" name="Rectangle 86"/>
            <p:cNvSpPr>
              <a:spLocks noChangeArrowheads="1"/>
            </p:cNvSpPr>
            <p:nvPr/>
          </p:nvSpPr>
          <p:spPr bwMode="auto">
            <a:xfrm>
              <a:off x="1267" y="3924"/>
              <a:ext cx="257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(Name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2" name="Rectangle 87"/>
            <p:cNvSpPr>
              <a:spLocks noChangeArrowheads="1"/>
            </p:cNvSpPr>
            <p:nvPr/>
          </p:nvSpPr>
          <p:spPr bwMode="auto">
            <a:xfrm>
              <a:off x="1467" y="3924"/>
              <a:ext cx="57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3" name="Rectangle 88"/>
            <p:cNvSpPr>
              <a:spLocks noChangeArrowheads="1"/>
            </p:cNvSpPr>
            <p:nvPr/>
          </p:nvSpPr>
          <p:spPr bwMode="auto">
            <a:xfrm>
              <a:off x="1469" y="3924"/>
              <a:ext cx="480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700" dirty="0">
                  <a:solidFill>
                    <a:srgbClr val="000000"/>
                  </a:solidFill>
                  <a:latin typeface="Comic Sans MS" pitchFamily="66" charset="0"/>
                </a:rPr>
                <a:t>d</a:t>
              </a:r>
              <a:r>
                <a:rPr kumimoji="0" lang="de-DE" alt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er</a:t>
              </a:r>
              <a:r>
                <a:rPr kumimoji="0" lang="de-DE" altLang="de-DE" sz="7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Schülerin/des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4" name="Rectangle 89"/>
            <p:cNvSpPr>
              <a:spLocks noChangeArrowheads="1"/>
            </p:cNvSpPr>
            <p:nvPr/>
          </p:nvSpPr>
          <p:spPr bwMode="auto">
            <a:xfrm>
              <a:off x="1994" y="3924"/>
              <a:ext cx="22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Schüler)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5" name="Rectangle 90"/>
            <p:cNvSpPr>
              <a:spLocks noChangeArrowheads="1"/>
            </p:cNvSpPr>
            <p:nvPr/>
          </p:nvSpPr>
          <p:spPr bwMode="auto">
            <a:xfrm>
              <a:off x="2361" y="3924"/>
              <a:ext cx="57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6" name="Rectangle 91"/>
            <p:cNvSpPr>
              <a:spLocks noChangeArrowheads="1"/>
            </p:cNvSpPr>
            <p:nvPr/>
          </p:nvSpPr>
          <p:spPr bwMode="auto">
            <a:xfrm>
              <a:off x="2598" y="3924"/>
              <a:ext cx="57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7" name="Rectangle 92"/>
            <p:cNvSpPr>
              <a:spLocks noChangeArrowheads="1"/>
            </p:cNvSpPr>
            <p:nvPr/>
          </p:nvSpPr>
          <p:spPr bwMode="auto">
            <a:xfrm>
              <a:off x="2891" y="3924"/>
              <a:ext cx="57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8" name="Rectangle 93"/>
            <p:cNvSpPr>
              <a:spLocks noChangeArrowheads="1"/>
            </p:cNvSpPr>
            <p:nvPr/>
          </p:nvSpPr>
          <p:spPr bwMode="auto">
            <a:xfrm>
              <a:off x="3184" y="3924"/>
              <a:ext cx="343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            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9" name="Rectangle 94"/>
            <p:cNvSpPr>
              <a:spLocks noChangeArrowheads="1"/>
            </p:cNvSpPr>
            <p:nvPr/>
          </p:nvSpPr>
          <p:spPr bwMode="auto">
            <a:xfrm>
              <a:off x="3462" y="3924"/>
              <a:ext cx="1055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(Unterschrift der Eltern/der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0" name="Rectangle 95"/>
            <p:cNvSpPr>
              <a:spLocks noChangeArrowheads="1"/>
            </p:cNvSpPr>
            <p:nvPr/>
          </p:nvSpPr>
          <p:spPr bwMode="auto">
            <a:xfrm>
              <a:off x="4371" y="3924"/>
              <a:ext cx="57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1" name="Rectangle 96"/>
            <p:cNvSpPr>
              <a:spLocks noChangeArrowheads="1"/>
            </p:cNvSpPr>
            <p:nvPr/>
          </p:nvSpPr>
          <p:spPr bwMode="auto">
            <a:xfrm>
              <a:off x="4390" y="3924"/>
              <a:ext cx="89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Erziehungsberechtigten)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2" name="Rectangle 97"/>
            <p:cNvSpPr>
              <a:spLocks noChangeArrowheads="1"/>
            </p:cNvSpPr>
            <p:nvPr/>
          </p:nvSpPr>
          <p:spPr bwMode="auto">
            <a:xfrm>
              <a:off x="5156" y="3911"/>
              <a:ext cx="7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3" name="Rectangle 98"/>
            <p:cNvSpPr>
              <a:spLocks noChangeArrowheads="1"/>
            </p:cNvSpPr>
            <p:nvPr/>
          </p:nvSpPr>
          <p:spPr bwMode="auto">
            <a:xfrm>
              <a:off x="5183" y="3924"/>
              <a:ext cx="57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4" name="Rectangle 99"/>
            <p:cNvSpPr>
              <a:spLocks noChangeArrowheads="1"/>
            </p:cNvSpPr>
            <p:nvPr/>
          </p:nvSpPr>
          <p:spPr bwMode="auto">
            <a:xfrm>
              <a:off x="839" y="4006"/>
              <a:ext cx="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5" name="Rectangle 100"/>
            <p:cNvSpPr>
              <a:spLocks noChangeArrowheads="1"/>
            </p:cNvSpPr>
            <p:nvPr/>
          </p:nvSpPr>
          <p:spPr bwMode="auto">
            <a:xfrm>
              <a:off x="1291" y="4006"/>
              <a:ext cx="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6" name="Rectangle 101"/>
            <p:cNvSpPr>
              <a:spLocks noChangeArrowheads="1"/>
            </p:cNvSpPr>
            <p:nvPr/>
          </p:nvSpPr>
          <p:spPr bwMode="auto">
            <a:xfrm>
              <a:off x="1317" y="4006"/>
              <a:ext cx="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17" name="Group 104"/>
            <p:cNvGrpSpPr>
              <a:grpSpLocks/>
            </p:cNvGrpSpPr>
            <p:nvPr/>
          </p:nvGrpSpPr>
          <p:grpSpPr bwMode="auto">
            <a:xfrm>
              <a:off x="4642" y="2655"/>
              <a:ext cx="288" cy="237"/>
              <a:chOff x="4642" y="2655"/>
              <a:chExt cx="288" cy="237"/>
            </a:xfrm>
          </p:grpSpPr>
          <p:sp>
            <p:nvSpPr>
              <p:cNvPr id="2124" name="Rectangle 102"/>
              <p:cNvSpPr>
                <a:spLocks noChangeArrowheads="1"/>
              </p:cNvSpPr>
              <p:nvPr/>
            </p:nvSpPr>
            <p:spPr bwMode="auto">
              <a:xfrm>
                <a:off x="4642" y="2655"/>
                <a:ext cx="288" cy="2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25" name="Rectangle 103"/>
              <p:cNvSpPr>
                <a:spLocks noChangeArrowheads="1"/>
              </p:cNvSpPr>
              <p:nvPr/>
            </p:nvSpPr>
            <p:spPr bwMode="auto">
              <a:xfrm>
                <a:off x="4642" y="2655"/>
                <a:ext cx="288" cy="237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2118" name="Group 107"/>
            <p:cNvGrpSpPr>
              <a:grpSpLocks/>
            </p:cNvGrpSpPr>
            <p:nvPr/>
          </p:nvGrpSpPr>
          <p:grpSpPr bwMode="auto">
            <a:xfrm>
              <a:off x="2411" y="2640"/>
              <a:ext cx="288" cy="238"/>
              <a:chOff x="2411" y="2640"/>
              <a:chExt cx="288" cy="238"/>
            </a:xfrm>
          </p:grpSpPr>
          <p:sp>
            <p:nvSpPr>
              <p:cNvPr id="2122" name="Rectangle 105"/>
              <p:cNvSpPr>
                <a:spLocks noChangeArrowheads="1"/>
              </p:cNvSpPr>
              <p:nvPr/>
            </p:nvSpPr>
            <p:spPr bwMode="auto">
              <a:xfrm>
                <a:off x="2411" y="2640"/>
                <a:ext cx="288" cy="2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23" name="Rectangle 106"/>
              <p:cNvSpPr>
                <a:spLocks noChangeArrowheads="1"/>
              </p:cNvSpPr>
              <p:nvPr/>
            </p:nvSpPr>
            <p:spPr bwMode="auto">
              <a:xfrm>
                <a:off x="2411" y="2640"/>
                <a:ext cx="288" cy="23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2119" name="Group 110"/>
            <p:cNvGrpSpPr>
              <a:grpSpLocks/>
            </p:cNvGrpSpPr>
            <p:nvPr/>
          </p:nvGrpSpPr>
          <p:grpSpPr bwMode="auto">
            <a:xfrm>
              <a:off x="3515" y="2655"/>
              <a:ext cx="288" cy="237"/>
              <a:chOff x="3515" y="2655"/>
              <a:chExt cx="288" cy="237"/>
            </a:xfrm>
          </p:grpSpPr>
          <p:sp>
            <p:nvSpPr>
              <p:cNvPr id="2120" name="Rectangle 108"/>
              <p:cNvSpPr>
                <a:spLocks noChangeArrowheads="1"/>
              </p:cNvSpPr>
              <p:nvPr/>
            </p:nvSpPr>
            <p:spPr bwMode="auto">
              <a:xfrm>
                <a:off x="3515" y="2655"/>
                <a:ext cx="288" cy="2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21" name="Rectangle 109"/>
              <p:cNvSpPr>
                <a:spLocks noChangeArrowheads="1"/>
              </p:cNvSpPr>
              <p:nvPr/>
            </p:nvSpPr>
            <p:spPr bwMode="auto">
              <a:xfrm>
                <a:off x="3515" y="2655"/>
                <a:ext cx="288" cy="237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7121175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614</Words>
  <Application>Microsoft Office PowerPoint</Application>
  <PresentationFormat>Bildschirmpräsentation (4:3)</PresentationFormat>
  <Paragraphs>136</Paragraphs>
  <Slides>9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Larissa</vt:lpstr>
      <vt:lpstr>PowerPoint-Präsentation</vt:lpstr>
      <vt:lpstr>Ausgangssituation:</vt:lpstr>
      <vt:lpstr>Unsere Angebote für den Wahlpflichtunterricht WPU I</vt:lpstr>
      <vt:lpstr>PowerPoint-Präsentation</vt:lpstr>
      <vt:lpstr> 1. Ästhetische und künstlerische Bildung: </vt:lpstr>
      <vt:lpstr>2. Gesundheit und modernes Leben </vt:lpstr>
      <vt:lpstr>3. Anna 7 – Angewandte Naturwissenschaften </vt:lpstr>
      <vt:lpstr>4. Dänisch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Geipel2, Gertrud</dc:creator>
  <cp:lastModifiedBy>Geipel2, Gertrud (Auenwaldschule - Böklund)</cp:lastModifiedBy>
  <cp:revision>27</cp:revision>
  <cp:lastPrinted>2020-02-17T14:01:06Z</cp:lastPrinted>
  <dcterms:created xsi:type="dcterms:W3CDTF">2016-05-24T10:35:49Z</dcterms:created>
  <dcterms:modified xsi:type="dcterms:W3CDTF">2021-02-03T08:36:36Z</dcterms:modified>
</cp:coreProperties>
</file>